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df8a3e46c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df8a3e46c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df8a3e46c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df8a3e46c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df8a3e46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df8a3e46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df8a3e46c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df8a3e46c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df8a3e46c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df8a3e46c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df8a3e46c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df8a3e46c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rgbClr val="002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rgbClr val="C4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 name="Google Shape;17;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WIlliam Guiñansaca</a:t>
            </a:r>
            <a:endParaRPr b="1" sz="600">
              <a:latin typeface="Raleway"/>
              <a:ea typeface="Raleway"/>
              <a:cs typeface="Raleway"/>
              <a:sym typeface="Raleway"/>
            </a:endParaRPr>
          </a:p>
        </p:txBody>
      </p:sp>
      <p:sp>
        <p:nvSpPr>
          <p:cNvPr id="18" name="Google Shape;18;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Google Data Analytics</a:t>
            </a:r>
            <a:endParaRPr sz="600">
              <a:latin typeface="Raleway"/>
              <a:ea typeface="Raleway"/>
              <a:cs typeface="Raleway"/>
              <a:sym typeface="Raleway"/>
            </a:endParaRPr>
          </a:p>
        </p:txBody>
      </p:sp>
      <p:sp>
        <p:nvSpPr>
          <p:cNvPr id="19" name="Google Shape;19;p2"/>
          <p:cNvSpPr txBox="1"/>
          <p:nvPr/>
        </p:nvSpPr>
        <p:spPr>
          <a:xfrm>
            <a:off x="7606592" y="78500"/>
            <a:ext cx="13131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latin typeface="Raleway"/>
                <a:ea typeface="Raleway"/>
                <a:cs typeface="Raleway"/>
                <a:sym typeface="Raleway"/>
              </a:rPr>
              <a:t>Case study in data analysis.</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02" name="Shape 102"/>
        <p:cNvGrpSpPr/>
        <p:nvPr/>
      </p:nvGrpSpPr>
      <p:grpSpPr>
        <a:xfrm>
          <a:off x="0" y="0"/>
          <a:ext cx="0" cy="0"/>
          <a:chOff x="0" y="0"/>
          <a:chExt cx="0" cy="0"/>
        </a:xfrm>
      </p:grpSpPr>
      <p:grpSp>
        <p:nvGrpSpPr>
          <p:cNvPr id="103" name="Google Shape;103;p11"/>
          <p:cNvGrpSpPr/>
          <p:nvPr/>
        </p:nvGrpSpPr>
        <p:grpSpPr>
          <a:xfrm>
            <a:off x="830392" y="4169130"/>
            <a:ext cx="745763" cy="45826"/>
            <a:chOff x="4580561" y="2589004"/>
            <a:chExt cx="1064464" cy="25200"/>
          </a:xfrm>
        </p:grpSpPr>
        <p:sp>
          <p:nvSpPr>
            <p:cNvPr id="104" name="Google Shape;104;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7" name="Google Shape;107;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08" name="Google Shape;108;p11">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0" name="Google Shape;110;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1" name="Google Shape;111;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5" name="Google Shape;11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6" name="Google Shape;11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7" name="Google Shape;11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18" name="Google Shape;11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1" name="Google Shape;12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122" name="Google Shape;122;p12"/>
          <p:cNvGrpSpPr/>
          <p:nvPr/>
        </p:nvGrpSpPr>
        <p:grpSpPr>
          <a:xfrm>
            <a:off x="830392" y="1191256"/>
            <a:ext cx="745763" cy="45826"/>
            <a:chOff x="4580561" y="2589004"/>
            <a:chExt cx="1064464" cy="25200"/>
          </a:xfrm>
        </p:grpSpPr>
        <p:sp>
          <p:nvSpPr>
            <p:cNvPr id="123" name="Google Shape;123;p12"/>
            <p:cNvSpPr/>
            <p:nvPr/>
          </p:nvSpPr>
          <p:spPr>
            <a:xfrm rot="-5400000">
              <a:off x="5366325" y="2335504"/>
              <a:ext cx="25200" cy="532200"/>
            </a:xfrm>
            <a:prstGeom prst="rect">
              <a:avLst/>
            </a:prstGeom>
            <a:solidFill>
              <a:srgbClr val="002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
            <p:cNvSpPr/>
            <p:nvPr/>
          </p:nvSpPr>
          <p:spPr>
            <a:xfrm rot="-5400000">
              <a:off x="4836311" y="2333254"/>
              <a:ext cx="25200" cy="536700"/>
            </a:xfrm>
            <a:prstGeom prst="rect">
              <a:avLst/>
            </a:prstGeom>
            <a:solidFill>
              <a:srgbClr val="C4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 name="Shape 125"/>
        <p:cNvGrpSpPr/>
        <p:nvPr/>
      </p:nvGrpSpPr>
      <p:grpSpPr>
        <a:xfrm>
          <a:off x="0" y="0"/>
          <a:ext cx="0" cy="0"/>
          <a:chOff x="0" y="0"/>
          <a:chExt cx="0" cy="0"/>
        </a:xfrm>
      </p:grpSpPr>
      <p:sp>
        <p:nvSpPr>
          <p:cNvPr id="126" name="Google Shape;126;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7" name="Google Shape;127;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8" name="Google Shape;128;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2" name="Shape 132"/>
        <p:cNvGrpSpPr/>
        <p:nvPr/>
      </p:nvGrpSpPr>
      <p:grpSpPr>
        <a:xfrm>
          <a:off x="0" y="0"/>
          <a:ext cx="0" cy="0"/>
          <a:chOff x="0" y="0"/>
          <a:chExt cx="0" cy="0"/>
        </a:xfrm>
      </p:grpSpPr>
      <p:grpSp>
        <p:nvGrpSpPr>
          <p:cNvPr id="133" name="Google Shape;133;p14"/>
          <p:cNvGrpSpPr/>
          <p:nvPr/>
        </p:nvGrpSpPr>
        <p:grpSpPr>
          <a:xfrm>
            <a:off x="830392" y="4169130"/>
            <a:ext cx="745763" cy="45826"/>
            <a:chOff x="4580561" y="2589004"/>
            <a:chExt cx="1064464" cy="25200"/>
          </a:xfrm>
        </p:grpSpPr>
        <p:sp>
          <p:nvSpPr>
            <p:cNvPr id="134" name="Google Shape;134;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37" name="Google Shape;137;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38" name="Google Shape;138;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41" name="Google Shape;141;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3" name="Google Shape;143;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4" name="Google Shape;144;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45" name="Shape 145"/>
        <p:cNvGrpSpPr/>
        <p:nvPr/>
      </p:nvGrpSpPr>
      <p:grpSpPr>
        <a:xfrm>
          <a:off x="0" y="0"/>
          <a:ext cx="0" cy="0"/>
          <a:chOff x="0" y="0"/>
          <a:chExt cx="0" cy="0"/>
        </a:xfrm>
      </p:grpSpPr>
      <p:sp>
        <p:nvSpPr>
          <p:cNvPr id="146" name="Google Shape;146;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47" name="Google Shape;14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48" name="Google Shape;148;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149" name="Google Shape;149;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Personalizado para </a:t>
            </a:r>
            <a:r>
              <a:rPr b="1" lang="es" sz="600">
                <a:solidFill>
                  <a:srgbClr val="FFFFFF"/>
                </a:solidFill>
                <a:latin typeface="Raleway"/>
                <a:ea typeface="Raleway"/>
                <a:cs typeface="Raleway"/>
                <a:sym typeface="Raleway"/>
              </a:rPr>
              <a:t>Nombre de la empresa</a:t>
            </a:r>
            <a:endParaRPr sz="600">
              <a:solidFill>
                <a:srgbClr val="FFFFFF"/>
              </a:solidFill>
              <a:latin typeface="Raleway"/>
              <a:ea typeface="Raleway"/>
              <a:cs typeface="Raleway"/>
              <a:sym typeface="Raleway"/>
            </a:endParaRPr>
          </a:p>
        </p:txBody>
      </p:sp>
      <p:sp>
        <p:nvSpPr>
          <p:cNvPr id="150" name="Google Shape;150;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solidFill>
                  <a:srgbClr val="FFFFFF"/>
                </a:solidFill>
                <a:latin typeface="Raleway"/>
                <a:ea typeface="Raleway"/>
                <a:cs typeface="Raleway"/>
                <a:sym typeface="Raleway"/>
              </a:rPr>
              <a:t>Versión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1" name="Shape 151"/>
        <p:cNvGrpSpPr/>
        <p:nvPr/>
      </p:nvGrpSpPr>
      <p:grpSpPr>
        <a:xfrm>
          <a:off x="0" y="0"/>
          <a:ext cx="0" cy="0"/>
          <a:chOff x="0" y="0"/>
          <a:chExt cx="0" cy="0"/>
        </a:xfrm>
      </p:grpSpPr>
      <p:sp>
        <p:nvSpPr>
          <p:cNvPr id="152" name="Google Shape;152;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53" name="Google Shape;15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54" name="Google Shape;154;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6" name="Google Shape;156;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7" name="Google Shape;157;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2" name="Google Shape;22;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7" name="Shape 27"/>
        <p:cNvGrpSpPr/>
        <p:nvPr/>
      </p:nvGrpSpPr>
      <p:grpSpPr>
        <a:xfrm>
          <a:off x="0" y="0"/>
          <a:ext cx="0" cy="0"/>
          <a:chOff x="0" y="0"/>
          <a:chExt cx="0" cy="0"/>
        </a:xfrm>
      </p:grpSpPr>
      <p:grpSp>
        <p:nvGrpSpPr>
          <p:cNvPr id="28" name="Google Shape;28;p4"/>
          <p:cNvGrpSpPr/>
          <p:nvPr/>
        </p:nvGrpSpPr>
        <p:grpSpPr>
          <a:xfrm>
            <a:off x="830392" y="1191256"/>
            <a:ext cx="745763" cy="45826"/>
            <a:chOff x="4580561" y="2589004"/>
            <a:chExt cx="1064464" cy="25200"/>
          </a:xfrm>
        </p:grpSpPr>
        <p:sp>
          <p:nvSpPr>
            <p:cNvPr id="29" name="Google Shape;29;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2" name="Google Shape;32;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 name="Google Shape;34;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5" name="Google Shape;35;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6" name="Google Shape;36;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0" name="Google Shape;4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1" name="Google Shape;4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2" name="Google Shape;4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4" name="Google Shape;4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5" name="Google Shape;4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rgbClr val="002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rgbClr val="C4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49" name="Shape 49"/>
        <p:cNvGrpSpPr/>
        <p:nvPr/>
      </p:nvGrpSpPr>
      <p:grpSpPr>
        <a:xfrm>
          <a:off x="0" y="0"/>
          <a:ext cx="0" cy="0"/>
          <a:chOff x="0" y="0"/>
          <a:chExt cx="0" cy="0"/>
        </a:xfrm>
      </p:grpSpPr>
      <p:sp>
        <p:nvSpPr>
          <p:cNvPr id="50" name="Google Shape;50;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52" name="Google Shape;52;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56" name="Google Shape;56;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57" name="Shape 57"/>
        <p:cNvGrpSpPr/>
        <p:nvPr/>
      </p:nvGrpSpPr>
      <p:grpSpPr>
        <a:xfrm>
          <a:off x="0" y="0"/>
          <a:ext cx="0" cy="0"/>
          <a:chOff x="0" y="0"/>
          <a:chExt cx="0" cy="0"/>
        </a:xfrm>
      </p:grpSpPr>
      <p:pic>
        <p:nvPicPr>
          <p:cNvPr descr="shutterstock_31891705.jpg" id="58" name="Google Shape;58;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59" name="Google Shape;59;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
        <p:nvSpPr>
          <p:cNvPr id="61" name="Google Shape;61;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3" name="Google Shape;63;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4" name="Google Shape;64;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5" name="Google Shape;6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9" name="Google Shape;6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0" name="Google Shape;7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1" name="Google Shape;7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72" name="Google Shape;7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4" name="Google Shape;7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5" name="Google Shape;7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76" name="Google Shape;76;p8"/>
          <p:cNvGrpSpPr/>
          <p:nvPr/>
        </p:nvGrpSpPr>
        <p:grpSpPr>
          <a:xfrm>
            <a:off x="830392" y="1191256"/>
            <a:ext cx="745763" cy="45826"/>
            <a:chOff x="4580561" y="2589004"/>
            <a:chExt cx="1064464" cy="25200"/>
          </a:xfrm>
        </p:grpSpPr>
        <p:sp>
          <p:nvSpPr>
            <p:cNvPr id="77" name="Google Shape;77;p8"/>
            <p:cNvSpPr/>
            <p:nvPr/>
          </p:nvSpPr>
          <p:spPr>
            <a:xfrm rot="-5400000">
              <a:off x="5366325" y="2335504"/>
              <a:ext cx="25200" cy="532200"/>
            </a:xfrm>
            <a:prstGeom prst="rect">
              <a:avLst/>
            </a:prstGeom>
            <a:solidFill>
              <a:srgbClr val="002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5400000">
              <a:off x="4836311" y="2333254"/>
              <a:ext cx="25200" cy="536700"/>
            </a:xfrm>
            <a:prstGeom prst="rect">
              <a:avLst/>
            </a:prstGeom>
            <a:solidFill>
              <a:srgbClr val="C4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2" name="Google Shape;8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83" name="Google Shape;8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6" name="Google Shape;8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9"/>
          <p:cNvGrpSpPr/>
          <p:nvPr/>
        </p:nvGrpSpPr>
        <p:grpSpPr>
          <a:xfrm>
            <a:off x="830392" y="1191256"/>
            <a:ext cx="745763" cy="45826"/>
            <a:chOff x="4580561" y="2589004"/>
            <a:chExt cx="1064464" cy="25200"/>
          </a:xfrm>
        </p:grpSpPr>
        <p:sp>
          <p:nvSpPr>
            <p:cNvPr id="88" name="Google Shape;88;p9"/>
            <p:cNvSpPr/>
            <p:nvPr/>
          </p:nvSpPr>
          <p:spPr>
            <a:xfrm rot="-5400000">
              <a:off x="5366325" y="2335504"/>
              <a:ext cx="25200" cy="532200"/>
            </a:xfrm>
            <a:prstGeom prst="rect">
              <a:avLst/>
            </a:prstGeom>
            <a:solidFill>
              <a:srgbClr val="002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5400000">
              <a:off x="4836311" y="2333254"/>
              <a:ext cx="25200" cy="536700"/>
            </a:xfrm>
            <a:prstGeom prst="rect">
              <a:avLst/>
            </a:prstGeom>
            <a:solidFill>
              <a:srgbClr val="C4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3" name="Google Shape;9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4" name="Google Shape;9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5" name="Google Shape;9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7" name="Google Shape;9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8" name="Google Shape;9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rgbClr val="002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rgbClr val="C47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ctrTitle"/>
          </p:nvPr>
        </p:nvSpPr>
        <p:spPr>
          <a:xfrm>
            <a:off x="729575" y="128380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rPr>
              <a:t>Bellabeat</a:t>
            </a:r>
            <a:endParaRPr sz="4800">
              <a:solidFill>
                <a:srgbClr val="000000"/>
              </a:solidFill>
            </a:endParaRPr>
          </a:p>
          <a:p>
            <a:pPr indent="0" lvl="0" marL="0" rtl="0" algn="l">
              <a:spcBef>
                <a:spcPts val="0"/>
              </a:spcBef>
              <a:spcAft>
                <a:spcPts val="0"/>
              </a:spcAft>
              <a:buNone/>
            </a:pPr>
            <a:r>
              <a:rPr lang="es" sz="4800">
                <a:solidFill>
                  <a:srgbClr val="000000"/>
                </a:solidFill>
              </a:rPr>
              <a:t>Case Study</a:t>
            </a:r>
            <a:endParaRPr sz="4800">
              <a:solidFill>
                <a:srgbClr val="000000"/>
              </a:solidFill>
            </a:endParaRPr>
          </a:p>
        </p:txBody>
      </p:sp>
      <p:sp>
        <p:nvSpPr>
          <p:cNvPr id="163" name="Google Shape;163;p18"/>
          <p:cNvSpPr txBox="1"/>
          <p:nvPr>
            <p:ph idx="1" type="subTitle"/>
          </p:nvPr>
        </p:nvSpPr>
        <p:spPr>
          <a:xfrm>
            <a:off x="729579" y="2998275"/>
            <a:ext cx="6320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t>The final capstone project for the Google Data Analytics Certificate.</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27"/>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Conclusion.</a:t>
            </a:r>
            <a:endParaRPr/>
          </a:p>
        </p:txBody>
      </p:sp>
      <p:sp>
        <p:nvSpPr>
          <p:cNvPr id="228" name="Google Shape;228;p27"/>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Most of the people within the dataset who use Bellabeat products lead sedentary lives, but during the data collection period, it is also shown that they engage in activities to take care of their health, although this is not a daily habit for everyone. This causes their physical activity based on the number of steps and calories burned to be only slightly above that of a completely sedentary person. Therefore, it is necessary to add highly active physical activity for at least 30 minutes to achieve the goal proposed by the WHO of 3000 daily calories burned.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730000" y="1318650"/>
            <a:ext cx="441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Recommendations based on your analysis.</a:t>
            </a:r>
            <a:endParaRPr/>
          </a:p>
        </p:txBody>
      </p:sp>
      <p:sp>
        <p:nvSpPr>
          <p:cNvPr id="234" name="Google Shape;234;p28"/>
          <p:cNvSpPr txBox="1"/>
          <p:nvPr/>
        </p:nvSpPr>
        <p:spPr>
          <a:xfrm>
            <a:off x="734525" y="2333725"/>
            <a:ext cx="8002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01    | </a:t>
            </a:r>
            <a:r>
              <a:rPr lang="es" sz="1000">
                <a:solidFill>
                  <a:srgbClr val="000000"/>
                </a:solidFill>
                <a:latin typeface="Lato"/>
                <a:ea typeface="Lato"/>
                <a:cs typeface="Lato"/>
                <a:sym typeface="Lato"/>
              </a:rPr>
              <a:t>  </a:t>
            </a:r>
            <a:r>
              <a:rPr lang="es" sz="1000">
                <a:latin typeface="Lato"/>
                <a:ea typeface="Lato"/>
                <a:cs typeface="Lato"/>
                <a:sym typeface="Lato"/>
              </a:rPr>
              <a:t>Weekly contests that allow users to create a more active community and become more familiar with Bellabeat.</a:t>
            </a:r>
            <a:endParaRPr/>
          </a:p>
        </p:txBody>
      </p:sp>
      <p:sp>
        <p:nvSpPr>
          <p:cNvPr id="235" name="Google Shape;235;p28"/>
          <p:cNvSpPr txBox="1"/>
          <p:nvPr/>
        </p:nvSpPr>
        <p:spPr>
          <a:xfrm>
            <a:off x="734525" y="2595025"/>
            <a:ext cx="8002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02    |</a:t>
            </a:r>
            <a:r>
              <a:rPr b="1" lang="es" sz="1000">
                <a:solidFill>
                  <a:srgbClr val="CCCCCC"/>
                </a:solidFill>
                <a:latin typeface="Lato"/>
                <a:ea typeface="Lato"/>
                <a:cs typeface="Lato"/>
                <a:sym typeface="Lato"/>
              </a:rPr>
              <a:t> </a:t>
            </a:r>
            <a:r>
              <a:rPr lang="es" sz="1000">
                <a:solidFill>
                  <a:srgbClr val="53C6A1"/>
                </a:solidFill>
                <a:latin typeface="Lato"/>
                <a:ea typeface="Lato"/>
                <a:cs typeface="Lato"/>
                <a:sym typeface="Lato"/>
              </a:rPr>
              <a:t> </a:t>
            </a:r>
            <a:r>
              <a:rPr lang="es" sz="1000">
                <a:solidFill>
                  <a:srgbClr val="000000"/>
                </a:solidFill>
                <a:latin typeface="Lato"/>
                <a:ea typeface="Lato"/>
                <a:cs typeface="Lato"/>
                <a:sym typeface="Lato"/>
              </a:rPr>
              <a:t>  </a:t>
            </a:r>
            <a:r>
              <a:rPr lang="es" sz="1000">
                <a:latin typeface="Lato"/>
                <a:ea typeface="Lato"/>
                <a:cs typeface="Lato"/>
                <a:sym typeface="Lato"/>
              </a:rPr>
              <a:t>Contests based on physical activity and getting enough sleep.</a:t>
            </a:r>
            <a:endParaRPr/>
          </a:p>
        </p:txBody>
      </p:sp>
      <p:sp>
        <p:nvSpPr>
          <p:cNvPr id="236" name="Google Shape;236;p28"/>
          <p:cNvSpPr txBox="1"/>
          <p:nvPr/>
        </p:nvSpPr>
        <p:spPr>
          <a:xfrm>
            <a:off x="734519" y="2856325"/>
            <a:ext cx="8002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03    |</a:t>
            </a:r>
            <a:r>
              <a:rPr b="1" lang="es" sz="1000">
                <a:solidFill>
                  <a:srgbClr val="CCCCCC"/>
                </a:solidFill>
                <a:latin typeface="Lato"/>
                <a:ea typeface="Lato"/>
                <a:cs typeface="Lato"/>
                <a:sym typeface="Lato"/>
              </a:rPr>
              <a:t> </a:t>
            </a:r>
            <a:r>
              <a:rPr lang="es" sz="1000">
                <a:solidFill>
                  <a:srgbClr val="000000"/>
                </a:solidFill>
                <a:latin typeface="Lato"/>
                <a:ea typeface="Lato"/>
                <a:cs typeface="Lato"/>
                <a:sym typeface="Lato"/>
              </a:rPr>
              <a:t>   </a:t>
            </a:r>
            <a:r>
              <a:rPr lang="es" sz="1000">
                <a:latin typeface="Lato"/>
                <a:ea typeface="Lato"/>
                <a:cs typeface="Lato"/>
                <a:sym typeface="Lato"/>
              </a:rPr>
              <a:t>The Bellabeat app product can offer recognition to its users for meeting goals by rewarding them with discounts on their other products for their usage.</a:t>
            </a:r>
            <a:endParaRPr/>
          </a:p>
        </p:txBody>
      </p:sp>
      <p:sp>
        <p:nvSpPr>
          <p:cNvPr id="237" name="Google Shape;237;p28"/>
          <p:cNvSpPr txBox="1"/>
          <p:nvPr/>
        </p:nvSpPr>
        <p:spPr>
          <a:xfrm>
            <a:off x="734519" y="3277825"/>
            <a:ext cx="8002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04    |</a:t>
            </a:r>
            <a:r>
              <a:rPr b="1" lang="es" sz="1000">
                <a:solidFill>
                  <a:srgbClr val="000000"/>
                </a:solidFill>
                <a:latin typeface="Lato"/>
                <a:ea typeface="Lato"/>
                <a:cs typeface="Lato"/>
                <a:sym typeface="Lato"/>
              </a:rPr>
              <a:t> </a:t>
            </a:r>
            <a:r>
              <a:rPr lang="es" sz="1000">
                <a:solidFill>
                  <a:srgbClr val="000000"/>
                </a:solidFill>
                <a:latin typeface="Lato"/>
                <a:ea typeface="Lato"/>
                <a:cs typeface="Lato"/>
                <a:sym typeface="Lato"/>
              </a:rPr>
              <a:t>   </a:t>
            </a:r>
            <a:r>
              <a:rPr lang="es" sz="1000">
                <a:latin typeface="Lato"/>
                <a:ea typeface="Lato"/>
                <a:cs typeface="Lato"/>
                <a:sym typeface="Lato"/>
              </a:rPr>
              <a:t>Recommending a home workout routine to help achieve fitness goals.</a:t>
            </a:r>
            <a:endParaRPr sz="1000">
              <a:solidFill>
                <a:srgbClr val="000000"/>
              </a:solidFill>
              <a:latin typeface="Lato"/>
              <a:ea typeface="Lato"/>
              <a:cs typeface="Lato"/>
              <a:sym typeface="Lato"/>
            </a:endParaRPr>
          </a:p>
        </p:txBody>
      </p:sp>
      <p:sp>
        <p:nvSpPr>
          <p:cNvPr id="238" name="Google Shape;238;p28"/>
          <p:cNvSpPr txBox="1"/>
          <p:nvPr/>
        </p:nvSpPr>
        <p:spPr>
          <a:xfrm>
            <a:off x="734519" y="3539125"/>
            <a:ext cx="8002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05    | </a:t>
            </a:r>
            <a:r>
              <a:rPr lang="es" sz="1000">
                <a:solidFill>
                  <a:srgbClr val="53C6A1"/>
                </a:solidFill>
                <a:latin typeface="Lato"/>
                <a:ea typeface="Lato"/>
                <a:cs typeface="Lato"/>
                <a:sym typeface="Lato"/>
              </a:rPr>
              <a:t>   </a:t>
            </a:r>
            <a:r>
              <a:rPr lang="es" sz="1000">
                <a:latin typeface="Lato"/>
                <a:ea typeface="Lato"/>
                <a:cs typeface="Lato"/>
                <a:sym typeface="Lato"/>
              </a:rPr>
              <a:t>Recommending activities to improve sleep quality.</a:t>
            </a:r>
            <a:endParaRPr/>
          </a:p>
        </p:txBody>
      </p:sp>
      <p:sp>
        <p:nvSpPr>
          <p:cNvPr id="239" name="Google Shape;239;p28"/>
          <p:cNvSpPr txBox="1"/>
          <p:nvPr/>
        </p:nvSpPr>
        <p:spPr>
          <a:xfrm>
            <a:off x="734519" y="3800425"/>
            <a:ext cx="8002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06    | </a:t>
            </a:r>
            <a:r>
              <a:rPr lang="es" sz="1000">
                <a:solidFill>
                  <a:srgbClr val="53C6A1"/>
                </a:solidFill>
                <a:latin typeface="Lato"/>
                <a:ea typeface="Lato"/>
                <a:cs typeface="Lato"/>
                <a:sym typeface="Lato"/>
              </a:rPr>
              <a:t>   </a:t>
            </a:r>
            <a:r>
              <a:rPr lang="es" sz="1000">
                <a:latin typeface="Lato"/>
                <a:ea typeface="Lato"/>
                <a:cs typeface="Lato"/>
                <a:sym typeface="Lato"/>
              </a:rPr>
              <a:t>Recommending activities to eat healthily.</a:t>
            </a:r>
            <a:endParaRPr/>
          </a:p>
        </p:txBody>
      </p:sp>
      <p:sp>
        <p:nvSpPr>
          <p:cNvPr id="240" name="Google Shape;240;p28"/>
          <p:cNvSpPr txBox="1"/>
          <p:nvPr/>
        </p:nvSpPr>
        <p:spPr>
          <a:xfrm>
            <a:off x="734519" y="4061725"/>
            <a:ext cx="8002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07    | </a:t>
            </a:r>
            <a:r>
              <a:rPr lang="es" sz="1000">
                <a:solidFill>
                  <a:srgbClr val="53C6A1"/>
                </a:solidFill>
                <a:latin typeface="Lato"/>
                <a:ea typeface="Lato"/>
                <a:cs typeface="Lato"/>
                <a:sym typeface="Lato"/>
              </a:rPr>
              <a:t>   </a:t>
            </a:r>
            <a:r>
              <a:rPr lang="es" sz="1000">
                <a:latin typeface="Lato"/>
                <a:ea typeface="Lato"/>
                <a:cs typeface="Lato"/>
                <a:sym typeface="Lato"/>
              </a:rPr>
              <a:t>Newsletter providing information on how much to sleep, how much to exercise, and other tips.</a:t>
            </a:r>
            <a:endParaRPr/>
          </a:p>
        </p:txBody>
      </p:sp>
      <p:sp>
        <p:nvSpPr>
          <p:cNvPr id="241" name="Google Shape;241;p28"/>
          <p:cNvSpPr txBox="1"/>
          <p:nvPr/>
        </p:nvSpPr>
        <p:spPr>
          <a:xfrm>
            <a:off x="734519" y="4323025"/>
            <a:ext cx="8002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06    | </a:t>
            </a:r>
            <a:r>
              <a:rPr lang="es" sz="1000">
                <a:solidFill>
                  <a:srgbClr val="53C6A1"/>
                </a:solidFill>
                <a:latin typeface="Lato"/>
                <a:ea typeface="Lato"/>
                <a:cs typeface="Lato"/>
                <a:sym typeface="Lato"/>
              </a:rPr>
              <a:t>   </a:t>
            </a:r>
            <a:r>
              <a:rPr lang="es" sz="1000">
                <a:latin typeface="Lato"/>
                <a:ea typeface="Lato"/>
                <a:cs typeface="Lato"/>
                <a:sym typeface="Lato"/>
              </a:rPr>
              <a:t>Simplifying the information entry process for users</a:t>
            </a:r>
            <a:r>
              <a:rPr lang="es" sz="1000">
                <a:latin typeface="Lato"/>
                <a:ea typeface="Lato"/>
                <a:cs typeface="Lato"/>
                <a:sym typeface="Lato"/>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chemeClr val="lt1"/>
                </a:solidFill>
              </a:rPr>
              <a:t>Thanks.</a:t>
            </a:r>
            <a:endParaRPr sz="4800">
              <a:solidFill>
                <a:schemeClr val="lt1"/>
              </a:solidFill>
            </a:endParaRPr>
          </a:p>
          <a:p>
            <a:pPr indent="0" lvl="0" marL="0" rtl="0" algn="l">
              <a:spcBef>
                <a:spcPts val="0"/>
              </a:spcBef>
              <a:spcAft>
                <a:spcPts val="0"/>
              </a:spcAft>
              <a:buNone/>
            </a:pPr>
            <a:r>
              <a:t/>
            </a:r>
            <a:endParaRPr sz="4800">
              <a:solidFill>
                <a:schemeClr val="lt1"/>
              </a:solidFill>
            </a:endParaRPr>
          </a:p>
          <a:p>
            <a:pPr indent="0" lvl="0" marL="0" rtl="0" algn="l">
              <a:spcBef>
                <a:spcPts val="0"/>
              </a:spcBef>
              <a:spcAft>
                <a:spcPts val="0"/>
              </a:spcAft>
              <a:buNone/>
            </a:pPr>
            <a:r>
              <a:rPr lang="es" sz="1800">
                <a:solidFill>
                  <a:schemeClr val="lt1"/>
                </a:solidFill>
              </a:rPr>
              <a:t>Contact info:</a:t>
            </a:r>
            <a:endParaRPr sz="1800">
              <a:solidFill>
                <a:schemeClr val="lt1"/>
              </a:solidFill>
            </a:endParaRPr>
          </a:p>
        </p:txBody>
      </p:sp>
      <p:pic>
        <p:nvPicPr>
          <p:cNvPr id="247" name="Google Shape;247;p29"/>
          <p:cNvPicPr preferRelativeResize="0"/>
          <p:nvPr/>
        </p:nvPicPr>
        <p:blipFill>
          <a:blip r:embed="rId4">
            <a:alphaModFix/>
          </a:blip>
          <a:stretch>
            <a:fillRect/>
          </a:stretch>
        </p:blipFill>
        <p:spPr>
          <a:xfrm>
            <a:off x="2593875" y="3487350"/>
            <a:ext cx="630000" cy="630000"/>
          </a:xfrm>
          <a:prstGeom prst="rect">
            <a:avLst/>
          </a:prstGeom>
          <a:noFill/>
          <a:ln>
            <a:noFill/>
          </a:ln>
        </p:spPr>
      </p:pic>
      <p:pic>
        <p:nvPicPr>
          <p:cNvPr id="248" name="Google Shape;248;p29"/>
          <p:cNvPicPr preferRelativeResize="0"/>
          <p:nvPr/>
        </p:nvPicPr>
        <p:blipFill>
          <a:blip r:embed="rId5">
            <a:alphaModFix/>
          </a:blip>
          <a:stretch>
            <a:fillRect/>
          </a:stretch>
        </p:blipFill>
        <p:spPr>
          <a:xfrm>
            <a:off x="3998150" y="3564225"/>
            <a:ext cx="629999" cy="630001"/>
          </a:xfrm>
          <a:prstGeom prst="rect">
            <a:avLst/>
          </a:prstGeom>
          <a:noFill/>
          <a:ln>
            <a:noFill/>
          </a:ln>
        </p:spPr>
      </p:pic>
      <p:pic>
        <p:nvPicPr>
          <p:cNvPr id="249" name="Google Shape;249;p29"/>
          <p:cNvPicPr preferRelativeResize="0"/>
          <p:nvPr/>
        </p:nvPicPr>
        <p:blipFill>
          <a:blip r:embed="rId6">
            <a:alphaModFix/>
          </a:blip>
          <a:stretch>
            <a:fillRect/>
          </a:stretch>
        </p:blipFill>
        <p:spPr>
          <a:xfrm>
            <a:off x="5325300" y="3641100"/>
            <a:ext cx="2291300" cy="47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About the company</a:t>
            </a:r>
            <a:endParaRPr/>
          </a:p>
        </p:txBody>
      </p:sp>
      <p:sp>
        <p:nvSpPr>
          <p:cNvPr id="169" name="Google Shape;169;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t>Bellabeat is a high-tech man</a:t>
            </a:r>
            <a:r>
              <a:rPr lang="es" sz="1100"/>
              <a:t>u</a:t>
            </a:r>
            <a:r>
              <a:rPr lang="es" sz="1100"/>
              <a:t>facturer of health-focused products for women. Some of its products are:</a:t>
            </a:r>
            <a:endParaRPr sz="1100"/>
          </a:p>
          <a:p>
            <a:pPr indent="-298450" lvl="0" marL="457200" rtl="0" algn="l">
              <a:spcBef>
                <a:spcPts val="1600"/>
              </a:spcBef>
              <a:spcAft>
                <a:spcPts val="0"/>
              </a:spcAft>
              <a:buSzPts val="1100"/>
              <a:buChar char="●"/>
            </a:pPr>
            <a:r>
              <a:rPr lang="es" sz="1100"/>
              <a:t>Bellabeat app</a:t>
            </a:r>
            <a:endParaRPr sz="1100"/>
          </a:p>
          <a:p>
            <a:pPr indent="-298450" lvl="0" marL="457200" rtl="0" algn="l">
              <a:spcBef>
                <a:spcPts val="0"/>
              </a:spcBef>
              <a:spcAft>
                <a:spcPts val="0"/>
              </a:spcAft>
              <a:buSzPts val="1100"/>
              <a:buChar char="●"/>
            </a:pPr>
            <a:r>
              <a:rPr lang="es" sz="1100"/>
              <a:t>Leaf: Bellabeat’s classic wellness tracker can be worn as a bracelet, necklace, or clip.</a:t>
            </a:r>
            <a:endParaRPr sz="1100"/>
          </a:p>
          <a:p>
            <a:pPr indent="-298450" lvl="0" marL="457200" rtl="0" algn="l">
              <a:spcBef>
                <a:spcPts val="0"/>
              </a:spcBef>
              <a:spcAft>
                <a:spcPts val="0"/>
              </a:spcAft>
              <a:buSzPts val="1100"/>
              <a:buChar char="●"/>
            </a:pPr>
            <a:r>
              <a:rPr lang="es" sz="1100"/>
              <a:t>Time: This wellness watch combines the timeless look of a classic timepiece with smart technology to track user activity, sleep, and stress. </a:t>
            </a:r>
            <a:endParaRPr sz="1100"/>
          </a:p>
          <a:p>
            <a:pPr indent="-298450" lvl="0" marL="457200" rtl="0" algn="l">
              <a:spcBef>
                <a:spcPts val="0"/>
              </a:spcBef>
              <a:spcAft>
                <a:spcPts val="0"/>
              </a:spcAft>
              <a:buSzPts val="1100"/>
              <a:buChar char="●"/>
            </a:pPr>
            <a:r>
              <a:rPr lang="es" sz="1100"/>
              <a:t>Spring: This is a water bottle that tracks daily water intake using smart technology to ensure that you are appropriately hydrated throughout the day. </a:t>
            </a:r>
            <a:endParaRPr sz="1100"/>
          </a:p>
          <a:p>
            <a:pPr indent="-298450" lvl="0" marL="457200" rtl="0" algn="l">
              <a:spcBef>
                <a:spcPts val="0"/>
              </a:spcBef>
              <a:spcAft>
                <a:spcPts val="0"/>
              </a:spcAft>
              <a:buSzPts val="1100"/>
              <a:buChar char="●"/>
            </a:pPr>
            <a:r>
              <a:rPr lang="es" sz="1100"/>
              <a:t>Bellabeat membership:</a:t>
            </a:r>
            <a:endParaRPr sz="1100"/>
          </a:p>
        </p:txBody>
      </p:sp>
      <p:pic>
        <p:nvPicPr>
          <p:cNvPr id="170" name="Google Shape;170;p19"/>
          <p:cNvPicPr preferRelativeResize="0"/>
          <p:nvPr/>
        </p:nvPicPr>
        <p:blipFill rotWithShape="1">
          <a:blip r:embed="rId3">
            <a:alphaModFix/>
          </a:blip>
          <a:srcRect b="0" l="0" r="0" t="83178"/>
          <a:stretch/>
        </p:blipFill>
        <p:spPr>
          <a:xfrm>
            <a:off x="0" y="4278325"/>
            <a:ext cx="9144000" cy="865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Project Objective</a:t>
            </a:r>
            <a:endParaRPr sz="1200"/>
          </a:p>
        </p:txBody>
      </p:sp>
      <p:sp>
        <p:nvSpPr>
          <p:cNvPr id="176" name="Google Shape;176;p20"/>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rgbClr val="FFFFFF"/>
                </a:solidFill>
              </a:rPr>
              <a:t>The aim is to unlock new growth opportunities for the company by focusing on one of Bellabeat’s products and analyzing smart device data to gain insights into how consumers are using their devices.</a:t>
            </a:r>
            <a:endParaRPr sz="2800">
              <a:solidFill>
                <a:srgbClr val="FFFFFF"/>
              </a:solidFill>
            </a:endParaRPr>
          </a:p>
          <a:p>
            <a:pPr indent="0" lvl="0" marL="0" rtl="0" algn="l">
              <a:spcBef>
                <a:spcPts val="1600"/>
              </a:spcBef>
              <a:spcAft>
                <a:spcPts val="1600"/>
              </a:spcAft>
              <a:buNone/>
            </a:pPr>
            <a:r>
              <a:t/>
            </a:r>
            <a:endParaRPr sz="2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000000"/>
                </a:solidFill>
              </a:rPr>
              <a:t>Identify trends and relationships</a:t>
            </a:r>
            <a:endParaRPr sz="2300"/>
          </a:p>
        </p:txBody>
      </p:sp>
      <p:sp>
        <p:nvSpPr>
          <p:cNvPr id="182" name="Google Shape;182;p21"/>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100"/>
              <a:t>It is necessary to consider the sample size and selection when interpreting the data. The data is based on a sample of 33 individuals, which may introduce bias into the analysis. Additionally, there are limitations to the analysis due to a lack of information about how the sample was obtained.</a:t>
            </a:r>
            <a:endParaRPr sz="1100"/>
          </a:p>
        </p:txBody>
      </p:sp>
      <p:sp>
        <p:nvSpPr>
          <p:cNvPr id="183" name="Google Shape;183;p21"/>
          <p:cNvSpPr txBox="1"/>
          <p:nvPr/>
        </p:nvSpPr>
        <p:spPr>
          <a:xfrm>
            <a:off x="722900" y="2779149"/>
            <a:ext cx="1659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s" sz="4800">
                <a:solidFill>
                  <a:schemeClr val="dk1"/>
                </a:solidFill>
                <a:latin typeface="Lato"/>
                <a:ea typeface="Lato"/>
                <a:cs typeface="Lato"/>
                <a:sym typeface="Lato"/>
              </a:rPr>
              <a:t>7638</a:t>
            </a:r>
            <a:endParaRPr b="1" sz="4800">
              <a:solidFill>
                <a:schemeClr val="dk1"/>
              </a:solidFill>
              <a:latin typeface="Lato"/>
              <a:ea typeface="Lato"/>
              <a:cs typeface="Lato"/>
              <a:sym typeface="Lato"/>
            </a:endParaRPr>
          </a:p>
        </p:txBody>
      </p:sp>
      <p:sp>
        <p:nvSpPr>
          <p:cNvPr id="184" name="Google Shape;184;p21"/>
          <p:cNvSpPr txBox="1"/>
          <p:nvPr/>
        </p:nvSpPr>
        <p:spPr>
          <a:xfrm>
            <a:off x="808979" y="3616151"/>
            <a:ext cx="14871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s" sz="1100">
                <a:solidFill>
                  <a:schemeClr val="accent1"/>
                </a:solidFill>
                <a:latin typeface="Lato"/>
                <a:ea typeface="Lato"/>
                <a:cs typeface="Lato"/>
                <a:sym typeface="Lato"/>
              </a:rPr>
              <a:t>Average number of steps at day</a:t>
            </a:r>
            <a:endParaRPr b="1" sz="1100">
              <a:solidFill>
                <a:schemeClr val="accent1"/>
              </a:solidFill>
              <a:latin typeface="Lato"/>
              <a:ea typeface="Lato"/>
              <a:cs typeface="Lato"/>
              <a:sym typeface="Lato"/>
            </a:endParaRPr>
          </a:p>
        </p:txBody>
      </p:sp>
      <p:cxnSp>
        <p:nvCxnSpPr>
          <p:cNvPr id="185" name="Google Shape;185;p21"/>
          <p:cNvCxnSpPr/>
          <p:nvPr/>
        </p:nvCxnSpPr>
        <p:spPr>
          <a:xfrm>
            <a:off x="2572375"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186" name="Google Shape;186;p21"/>
          <p:cNvSpPr txBox="1"/>
          <p:nvPr/>
        </p:nvSpPr>
        <p:spPr>
          <a:xfrm>
            <a:off x="2762250" y="2779149"/>
            <a:ext cx="16596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s" sz="4800">
                <a:solidFill>
                  <a:schemeClr val="dk1"/>
                </a:solidFill>
                <a:latin typeface="Lato"/>
                <a:ea typeface="Lato"/>
                <a:cs typeface="Lato"/>
                <a:sym typeface="Lato"/>
              </a:rPr>
              <a:t>2304</a:t>
            </a:r>
            <a:endParaRPr b="1" sz="4800">
              <a:solidFill>
                <a:schemeClr val="dk1"/>
              </a:solidFill>
              <a:latin typeface="Lato"/>
              <a:ea typeface="Lato"/>
              <a:cs typeface="Lato"/>
              <a:sym typeface="Lato"/>
            </a:endParaRPr>
          </a:p>
        </p:txBody>
      </p:sp>
      <p:sp>
        <p:nvSpPr>
          <p:cNvPr id="187" name="Google Shape;187;p21"/>
          <p:cNvSpPr txBox="1"/>
          <p:nvPr/>
        </p:nvSpPr>
        <p:spPr>
          <a:xfrm>
            <a:off x="2848329" y="3616151"/>
            <a:ext cx="14871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s" sz="1100">
                <a:solidFill>
                  <a:schemeClr val="accent1"/>
                </a:solidFill>
                <a:latin typeface="Lato"/>
                <a:ea typeface="Lato"/>
                <a:cs typeface="Lato"/>
                <a:sym typeface="Lato"/>
              </a:rPr>
              <a:t>The average number of calories burned</a:t>
            </a:r>
            <a:endParaRPr b="1" sz="1100">
              <a:solidFill>
                <a:schemeClr val="accent1"/>
              </a:solidFill>
              <a:latin typeface="Lato"/>
              <a:ea typeface="Lato"/>
              <a:cs typeface="Lato"/>
              <a:sym typeface="Lato"/>
            </a:endParaRPr>
          </a:p>
        </p:txBody>
      </p:sp>
      <p:cxnSp>
        <p:nvCxnSpPr>
          <p:cNvPr id="188" name="Google Shape;188;p21"/>
          <p:cNvCxnSpPr/>
          <p:nvPr/>
        </p:nvCxnSpPr>
        <p:spPr>
          <a:xfrm>
            <a:off x="4611725"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189" name="Google Shape;189;p21"/>
          <p:cNvSpPr txBox="1"/>
          <p:nvPr/>
        </p:nvSpPr>
        <p:spPr>
          <a:xfrm>
            <a:off x="4801600" y="2779149"/>
            <a:ext cx="1659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s" sz="4000">
                <a:solidFill>
                  <a:schemeClr val="dk1"/>
                </a:solidFill>
                <a:latin typeface="Lato"/>
                <a:ea typeface="Lato"/>
                <a:cs typeface="Lato"/>
                <a:sym typeface="Lato"/>
              </a:rPr>
              <a:t>21min</a:t>
            </a:r>
            <a:endParaRPr b="1" sz="4000">
              <a:solidFill>
                <a:schemeClr val="dk1"/>
              </a:solidFill>
              <a:latin typeface="Lato"/>
              <a:ea typeface="Lato"/>
              <a:cs typeface="Lato"/>
              <a:sym typeface="Lato"/>
            </a:endParaRPr>
          </a:p>
        </p:txBody>
      </p:sp>
      <p:sp>
        <p:nvSpPr>
          <p:cNvPr id="190" name="Google Shape;190;p21"/>
          <p:cNvSpPr txBox="1"/>
          <p:nvPr/>
        </p:nvSpPr>
        <p:spPr>
          <a:xfrm>
            <a:off x="4887679" y="3616151"/>
            <a:ext cx="14871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s" sz="1100">
                <a:solidFill>
                  <a:schemeClr val="accent1"/>
                </a:solidFill>
                <a:latin typeface="Lato"/>
                <a:ea typeface="Lato"/>
                <a:cs typeface="Lato"/>
                <a:sym typeface="Lato"/>
              </a:rPr>
              <a:t>The average amount of time spent in intense physical activity</a:t>
            </a:r>
            <a:endParaRPr b="1" sz="1100">
              <a:solidFill>
                <a:schemeClr val="accent1"/>
              </a:solidFill>
              <a:latin typeface="Lato"/>
              <a:ea typeface="Lato"/>
              <a:cs typeface="Lato"/>
              <a:sym typeface="Lato"/>
            </a:endParaRPr>
          </a:p>
        </p:txBody>
      </p:sp>
      <p:cxnSp>
        <p:nvCxnSpPr>
          <p:cNvPr id="191" name="Google Shape;191;p21"/>
          <p:cNvCxnSpPr/>
          <p:nvPr/>
        </p:nvCxnSpPr>
        <p:spPr>
          <a:xfrm>
            <a:off x="6651075"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192" name="Google Shape;192;p21"/>
          <p:cNvSpPr txBox="1"/>
          <p:nvPr/>
        </p:nvSpPr>
        <p:spPr>
          <a:xfrm>
            <a:off x="6840950" y="2779149"/>
            <a:ext cx="1659600" cy="954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s" sz="2900">
                <a:solidFill>
                  <a:schemeClr val="dk1"/>
                </a:solidFill>
                <a:latin typeface="Lato"/>
                <a:ea typeface="Lato"/>
                <a:cs typeface="Lato"/>
                <a:sym typeface="Lato"/>
              </a:rPr>
              <a:t>6h31min</a:t>
            </a:r>
            <a:endParaRPr b="1" sz="2800">
              <a:solidFill>
                <a:schemeClr val="dk1"/>
              </a:solidFill>
              <a:latin typeface="Lato"/>
              <a:ea typeface="Lato"/>
              <a:cs typeface="Lato"/>
              <a:sym typeface="Lato"/>
            </a:endParaRPr>
          </a:p>
        </p:txBody>
      </p:sp>
      <p:sp>
        <p:nvSpPr>
          <p:cNvPr id="193" name="Google Shape;193;p21"/>
          <p:cNvSpPr txBox="1"/>
          <p:nvPr/>
        </p:nvSpPr>
        <p:spPr>
          <a:xfrm>
            <a:off x="6927029" y="3616151"/>
            <a:ext cx="14871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s" sz="1100">
                <a:solidFill>
                  <a:schemeClr val="accent1"/>
                </a:solidFill>
                <a:latin typeface="Lato"/>
                <a:ea typeface="Lato"/>
                <a:cs typeface="Lato"/>
                <a:sym typeface="Lato"/>
              </a:rPr>
              <a:t>The average amount of sleep time</a:t>
            </a:r>
            <a:endParaRPr b="1" sz="11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000"/>
              <a:t>According to the World Health Organization (WHO), it is recommended that adults engage in at least 150 minutes of moderate physical activity or 75 minutes of vigorous physical activity per week. This is equivalent to an average of 10,000 steps per day. According to estimations, a person can be considered sedentary when they burn around 1600-2000 calories per day, while a person who exercises regularly can burn between 3000-3500 calories per day.</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pic>
        <p:nvPicPr>
          <p:cNvPr id="203" name="Google Shape;203;p23"/>
          <p:cNvPicPr preferRelativeResize="0"/>
          <p:nvPr/>
        </p:nvPicPr>
        <p:blipFill>
          <a:blip r:embed="rId4">
            <a:alphaModFix/>
          </a:blip>
          <a:stretch>
            <a:fillRect/>
          </a:stretch>
        </p:blipFill>
        <p:spPr>
          <a:xfrm>
            <a:off x="2284300" y="1123174"/>
            <a:ext cx="6480001" cy="3456000"/>
          </a:xfrm>
          <a:prstGeom prst="rect">
            <a:avLst/>
          </a:prstGeom>
          <a:noFill/>
          <a:ln>
            <a:noFill/>
          </a:ln>
        </p:spPr>
      </p:pic>
      <p:sp>
        <p:nvSpPr>
          <p:cNvPr id="204" name="Google Shape;204;p23"/>
          <p:cNvSpPr txBox="1"/>
          <p:nvPr/>
        </p:nvSpPr>
        <p:spPr>
          <a:xfrm>
            <a:off x="405650" y="2327825"/>
            <a:ext cx="1800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The graph shows us the average number of steps for each type of activity</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pic>
        <p:nvPicPr>
          <p:cNvPr id="209" name="Google Shape;209;p24"/>
          <p:cNvPicPr preferRelativeResize="0"/>
          <p:nvPr/>
        </p:nvPicPr>
        <p:blipFill rotWithShape="1">
          <a:blip r:embed="rId4">
            <a:alphaModFix/>
          </a:blip>
          <a:srcRect b="0" l="0" r="0" t="0"/>
          <a:stretch/>
        </p:blipFill>
        <p:spPr>
          <a:xfrm>
            <a:off x="2284300" y="1123186"/>
            <a:ext cx="6480001" cy="3456000"/>
          </a:xfrm>
          <a:prstGeom prst="rect">
            <a:avLst/>
          </a:prstGeom>
          <a:noFill/>
          <a:ln>
            <a:noFill/>
          </a:ln>
        </p:spPr>
      </p:pic>
      <p:sp>
        <p:nvSpPr>
          <p:cNvPr id="210" name="Google Shape;210;p24"/>
          <p:cNvSpPr txBox="1"/>
          <p:nvPr/>
        </p:nvSpPr>
        <p:spPr>
          <a:xfrm>
            <a:off x="405650" y="1546125"/>
            <a:ext cx="1800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Lato"/>
                <a:ea typeface="Lato"/>
                <a:cs typeface="Lato"/>
                <a:sym typeface="Lato"/>
              </a:rPr>
              <a:t>There is a positive correlation between the type of activity and the calories burned, meaning that the more highly active you are, the more calories you burn, and vice versa. According to the data set results, 20 minutes of highly intense activity burns the same amount of calories as 8 hours of sedentary activity.</a:t>
            </a:r>
            <a:endParaRPr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pic>
        <p:nvPicPr>
          <p:cNvPr id="215" name="Google Shape;215;p25"/>
          <p:cNvPicPr preferRelativeResize="0"/>
          <p:nvPr/>
        </p:nvPicPr>
        <p:blipFill>
          <a:blip r:embed="rId4">
            <a:alphaModFix/>
          </a:blip>
          <a:stretch>
            <a:fillRect/>
          </a:stretch>
        </p:blipFill>
        <p:spPr>
          <a:xfrm>
            <a:off x="2266450" y="1123167"/>
            <a:ext cx="6480000" cy="3456001"/>
          </a:xfrm>
          <a:prstGeom prst="rect">
            <a:avLst/>
          </a:prstGeom>
          <a:noFill/>
          <a:ln>
            <a:noFill/>
          </a:ln>
        </p:spPr>
      </p:pic>
      <p:sp>
        <p:nvSpPr>
          <p:cNvPr id="216" name="Google Shape;216;p25"/>
          <p:cNvSpPr txBox="1"/>
          <p:nvPr/>
        </p:nvSpPr>
        <p:spPr>
          <a:xfrm>
            <a:off x="405650" y="1439075"/>
            <a:ext cx="18009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Lato"/>
                <a:ea typeface="Lato"/>
                <a:cs typeface="Lato"/>
                <a:sym typeface="Lato"/>
              </a:rPr>
              <a:t>This visualization shows us a positive correlation between calories and sleep, which means that if you sleep for more than 8 hours or less than 5 hours, you burn fewer calories, while if you sleep between 5 and 8 hours, you tend to burn more calories. This means that sleep quality has a positive impact on your physical activity and, therefore, on your health.</a:t>
            </a:r>
            <a:endParaRPr sz="12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pic>
        <p:nvPicPr>
          <p:cNvPr id="221" name="Google Shape;221;p26"/>
          <p:cNvPicPr preferRelativeResize="0"/>
          <p:nvPr/>
        </p:nvPicPr>
        <p:blipFill>
          <a:blip r:embed="rId4">
            <a:alphaModFix/>
          </a:blip>
          <a:stretch>
            <a:fillRect/>
          </a:stretch>
        </p:blipFill>
        <p:spPr>
          <a:xfrm>
            <a:off x="152400" y="3019100"/>
            <a:ext cx="8839201" cy="1289946"/>
          </a:xfrm>
          <a:prstGeom prst="rect">
            <a:avLst/>
          </a:prstGeom>
          <a:noFill/>
          <a:ln>
            <a:noFill/>
          </a:ln>
        </p:spPr>
      </p:pic>
      <p:pic>
        <p:nvPicPr>
          <p:cNvPr id="222" name="Google Shape;222;p26"/>
          <p:cNvPicPr preferRelativeResize="0"/>
          <p:nvPr/>
        </p:nvPicPr>
        <p:blipFill>
          <a:blip r:embed="rId5">
            <a:alphaModFix/>
          </a:blip>
          <a:stretch>
            <a:fillRect/>
          </a:stretch>
        </p:blipFill>
        <p:spPr>
          <a:xfrm>
            <a:off x="152400" y="1542996"/>
            <a:ext cx="8839203" cy="9841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